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05" r:id="rId2"/>
    <p:sldId id="257" r:id="rId3"/>
    <p:sldId id="258" r:id="rId4"/>
    <p:sldId id="259" r:id="rId5"/>
    <p:sldId id="261" r:id="rId6"/>
    <p:sldId id="300" r:id="rId7"/>
    <p:sldId id="295" r:id="rId8"/>
    <p:sldId id="299" r:id="rId9"/>
    <p:sldId id="298" r:id="rId10"/>
    <p:sldId id="297" r:id="rId11"/>
    <p:sldId id="296" r:id="rId12"/>
    <p:sldId id="294" r:id="rId13"/>
    <p:sldId id="303" r:id="rId14"/>
    <p:sldId id="301" r:id="rId15"/>
    <p:sldId id="304" r:id="rId16"/>
    <p:sldId id="292" r:id="rId17"/>
    <p:sldId id="293" r:id="rId18"/>
    <p:sldId id="286" r:id="rId19"/>
    <p:sldId id="290" r:id="rId20"/>
    <p:sldId id="273" r:id="rId21"/>
    <p:sldId id="275" r:id="rId22"/>
    <p:sldId id="278" r:id="rId23"/>
    <p:sldId id="277" r:id="rId24"/>
    <p:sldId id="281" r:id="rId25"/>
    <p:sldId id="282" r:id="rId26"/>
    <p:sldId id="283" r:id="rId27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B3315DB2-4CBA-48E6-8930-0704CC329B45}">
          <p14:sldIdLst>
            <p14:sldId id="305"/>
          </p14:sldIdLst>
        </p14:section>
        <p14:section name="Index" id="{F36908A7-8486-4AE9-823C-042A7244DF9A}">
          <p14:sldIdLst>
            <p14:sldId id="257"/>
          </p14:sldIdLst>
        </p14:section>
        <p14:section name="Team" id="{B6D1DFEF-2871-4999-9E8F-FC00F1150954}">
          <p14:sldIdLst>
            <p14:sldId id="258"/>
          </p14:sldIdLst>
        </p14:section>
        <p14:section name="Project" id="{8FE8F984-E0E5-4D8B-B0E9-99D88B065952}">
          <p14:sldIdLst>
            <p14:sldId id="259"/>
          </p14:sldIdLst>
        </p14:section>
        <p14:section name="Idea" id="{65B013CB-C74B-4EFD-BF98-C08D79C8CC7D}">
          <p14:sldIdLst>
            <p14:sldId id="261"/>
          </p14:sldIdLst>
        </p14:section>
        <p14:section name="Algorithm" id="{70230A59-C329-4BB0-AA5C-000568B39C7E}">
          <p14:sldIdLst>
            <p14:sldId id="300"/>
            <p14:sldId id="295"/>
            <p14:sldId id="299"/>
            <p14:sldId id="298"/>
            <p14:sldId id="297"/>
            <p14:sldId id="296"/>
          </p14:sldIdLst>
        </p14:section>
        <p14:section name="Result" id="{3A2ADAA8-FB5F-4376-8DCB-CE9EE3415FCF}">
          <p14:sldIdLst>
            <p14:sldId id="294"/>
            <p14:sldId id="303"/>
            <p14:sldId id="301"/>
            <p14:sldId id="304"/>
          </p14:sldIdLst>
        </p14:section>
        <p14:section name="Application" id="{9C9C4775-FE0E-43B9-ABDA-0EB2F1DFE140}">
          <p14:sldIdLst>
            <p14:sldId id="292"/>
            <p14:sldId id="293"/>
          </p14:sldIdLst>
        </p14:section>
        <p14:section name="제약조건" id="{4487C2BB-91DA-4A63-AD03-FFB9CA3FEFA1}">
          <p14:sldIdLst>
            <p14:sldId id="286"/>
          </p14:sldIdLst>
        </p14:section>
        <p14:section name="To do" id="{2E15B819-1DE0-4A47-A302-772C261F6CD0}">
          <p14:sldIdLst>
            <p14:sldId id="290"/>
          </p14:sldIdLst>
        </p14:section>
        <p14:section name="End" id="{6860E644-973F-4518-952F-D93B15728819}">
          <p14:sldIdLst>
            <p14:sldId id="273"/>
          </p14:sldIdLst>
        </p14:section>
        <p14:section name="Appendix1" id="{F2846F2E-C7FF-4586-ACDA-4E063B4AC9B9}">
          <p14:sldIdLst>
            <p14:sldId id="275"/>
            <p14:sldId id="278"/>
          </p14:sldIdLst>
        </p14:section>
        <p14:section name="Appendix2" id="{282AD00A-7A20-423B-820B-44A3E2CF69CB}">
          <p14:sldIdLst>
            <p14:sldId id="277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2616" autoAdjust="0"/>
  </p:normalViewPr>
  <p:slideViewPr>
    <p:cSldViewPr snapToGrid="0">
      <p:cViewPr varScale="1">
        <p:scale>
          <a:sx n="58" d="100"/>
          <a:sy n="58" d="100"/>
        </p:scale>
        <p:origin x="3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Noto Sans KR Medium" panose="020B0600000000000000" pitchFamily="34" charset="-127"/>
        <a:ea typeface="Noto Sans KR Medium" panose="020B0600000000000000" pitchFamily="34" charset="-127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860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228600" indent="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228600" indent="4572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228600" indent="914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228600" indent="13716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228600" indent="18288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indent="-342900">
              <a:buChar char="•"/>
            </a:lvl1pPr>
            <a:lvl2pPr indent="-342900"/>
            <a:lvl3pPr indent="-342900"/>
            <a:lvl4pPr indent="-342900"/>
            <a:lvl5pPr indent="-342900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indent="-406400">
              <a:spcBef>
                <a:spcPts val="600"/>
              </a:spcBef>
              <a:buSzPts val="2800"/>
              <a:defRPr sz="2800"/>
            </a:lvl1pPr>
            <a:lvl2pPr indent="-406400">
              <a:spcBef>
                <a:spcPts val="600"/>
              </a:spcBef>
              <a:buSzPts val="2800"/>
              <a:defRPr sz="2800"/>
            </a:lvl2pPr>
            <a:lvl3pPr indent="-406400">
              <a:spcBef>
                <a:spcPts val="600"/>
              </a:spcBef>
              <a:buSzPts val="2800"/>
              <a:defRPr sz="2800"/>
            </a:lvl3pPr>
            <a:lvl4pPr indent="-406400">
              <a:spcBef>
                <a:spcPts val="600"/>
              </a:spcBef>
              <a:buSzPts val="2800"/>
              <a:defRPr sz="2800"/>
            </a:lvl4pPr>
            <a:lvl5pPr indent="-406400">
              <a:spcBef>
                <a:spcPts val="600"/>
              </a:spcBef>
              <a:buSzPts val="2800"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500"/>
              </a:spcBef>
              <a:buClrTx/>
              <a:buSzTx/>
              <a:buFontTx/>
              <a:buNone/>
              <a:defRPr sz="2400" b="1"/>
            </a:lvl1pPr>
            <a:lvl2pPr marL="228600" indent="457200">
              <a:spcBef>
                <a:spcPts val="500"/>
              </a:spcBef>
              <a:buClrTx/>
              <a:buSzTx/>
              <a:buFontTx/>
              <a:buNone/>
              <a:defRPr sz="2400" b="1"/>
            </a:lvl2pPr>
            <a:lvl3pPr marL="228600" indent="914400">
              <a:spcBef>
                <a:spcPts val="500"/>
              </a:spcBef>
              <a:buClrTx/>
              <a:buSzTx/>
              <a:buFontTx/>
              <a:buNone/>
              <a:defRPr sz="2400" b="1"/>
            </a:lvl3pPr>
            <a:lvl4pPr marL="228600" indent="1371600">
              <a:spcBef>
                <a:spcPts val="500"/>
              </a:spcBef>
              <a:buClrTx/>
              <a:buSzTx/>
              <a:buFontTx/>
              <a:buNone/>
              <a:defRPr sz="2400" b="1"/>
            </a:lvl4pPr>
            <a:lvl5pPr marL="228600" indent="1828800">
              <a:spcBef>
                <a:spcPts val="500"/>
              </a:spcBef>
              <a:buClrTx/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Google Shape;28;p18"/>
          <p:cNvSpPr txBox="1"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4"/>
          </a:xfrm>
          <a:prstGeom prst="rect">
            <a:avLst/>
          </a:prstGeom>
        </p:spPr>
        <p:txBody>
          <a:bodyPr anchor="b"/>
          <a:lstStyle/>
          <a:p>
            <a:pPr indent="-342900"/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Google Shape;38;p21"/>
          <p:cNvSpPr txBox="1"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 indent="-342900"/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Google Shape;42;p2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228600" indent="45720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228600" indent="91440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228600" indent="137160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228600" indent="182880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144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716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288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860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432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004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576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148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5" Type="http://schemas.openxmlformats.org/officeDocument/2006/relationships/image" Target="../media/image5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49;p1" descr="Google Shape;49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17" y="3754425"/>
            <a:ext cx="7302063" cy="1028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Google Shape;50;p1" descr="Google Shape;50;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8" y="4879849"/>
            <a:ext cx="2800988" cy="163139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3976C6-EDD0-4D80-B8C5-496411FC1D3E}"/>
              </a:ext>
            </a:extLst>
          </p:cNvPr>
          <p:cNvSpPr/>
          <p:nvPr/>
        </p:nvSpPr>
        <p:spPr>
          <a:xfrm>
            <a:off x="5274038" y="5299364"/>
            <a:ext cx="1022853" cy="37407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45E4E8D0-3B8B-7C85-38F7-9B173B5994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Algorithm – </a:t>
            </a:r>
            <a:r>
              <a:rPr 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minAreaRect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Angle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ECCE5C-D583-5F5D-1D4D-40C719F4F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50" y="5747656"/>
            <a:ext cx="4174043" cy="41740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FD793C-09E8-FEC6-035F-43F960C3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50" y="1391657"/>
            <a:ext cx="4174042" cy="4174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F21326-8A9C-D536-3B81-214D665BEB14}"/>
              </a:ext>
            </a:extLst>
          </p:cNvPr>
          <p:cNvSpPr txBox="1"/>
          <p:nvPr/>
        </p:nvSpPr>
        <p:spPr>
          <a:xfrm>
            <a:off x="6212114" y="2075543"/>
            <a:ext cx="10392229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1F382-238F-E6C6-A089-6F54FFB5416B}"/>
              </a:ext>
            </a:extLst>
          </p:cNvPr>
          <p:cNvSpPr txBox="1"/>
          <p:nvPr/>
        </p:nvSpPr>
        <p:spPr>
          <a:xfrm>
            <a:off x="6119349" y="2442760"/>
            <a:ext cx="11566879" cy="5401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OpenCV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의 </a:t>
            </a:r>
            <a:r>
              <a:rPr lang="en-US" altLang="ko-KR" sz="2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minAreaRect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함수는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contour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에 외접하면서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면적이 가장 작은 직사각형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을 구하는데 활용하였습니다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6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2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minAr</a:t>
            </a:r>
            <a:r>
              <a:rPr lang="en-US" altLang="ko-KR" sz="2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eaRect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의 반환 값으로는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좌 상단 꼭지점 좌표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(x, y)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와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가로 세로 폭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(width, height) 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그리고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사각형이 기울어진 각도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(angle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of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rotation)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가 반환 됩니다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 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6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각도는 </a:t>
            </a:r>
            <a:r>
              <a:rPr lang="en-US" altLang="ko-KR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(0, 90) 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사이에 있으며 </a:t>
            </a:r>
            <a:r>
              <a:rPr lang="en-US" altLang="ko-KR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0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에 가까운 값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은 가로와 세로가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그대로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나오고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en-US" altLang="ko-KR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90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에 가까운 값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은 가로와 세로가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뒤바뀌는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문제점이 있었기에 조건문을 사용하여 가로와 세로를 정했습니다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2668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45E4E8D0-3B8B-7C85-38F7-9B173B5994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9201050" cy="1143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Algorithm – </a:t>
            </a:r>
            <a:r>
              <a:rPr 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Aruco</a:t>
            </a:r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마커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detect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및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Pixel to cm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변환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63B9C-2B02-66DC-9326-290961FC17B5}"/>
              </a:ext>
            </a:extLst>
          </p:cNvPr>
          <p:cNvSpPr txBox="1"/>
          <p:nvPr/>
        </p:nvSpPr>
        <p:spPr>
          <a:xfrm>
            <a:off x="6865259" y="2342733"/>
            <a:ext cx="11422741" cy="56015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600" b="0" i="0" dirty="0" err="1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aruco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모듈에 다양한 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dictionary sizes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와 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marker sizes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가 사전에 정의되어 있습니다</a:t>
            </a:r>
            <a:endParaRPr lang="en-US" altLang="ko-KR" sz="2600" b="0" i="0" dirty="0">
              <a:solidFill>
                <a:srgbClr val="1D1C1D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6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사전에 정의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되어 있는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Parameters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를 생성해줍니다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600" b="0" i="0" dirty="0">
              <a:solidFill>
                <a:srgbClr val="1D1C1D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정의되어 있는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Parameters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는 마커를 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detect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하는데 사용되는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마커의 최소둘레 및 최대둘레 등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과 같은 것들이 정의되어 있습니다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600" b="0" i="0" dirty="0">
              <a:solidFill>
                <a:srgbClr val="1D1C1D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마커를 찾을 이미지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와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정의된 객체들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을 통하여 마커를 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detect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하고 그 값을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corners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에 전달해줍니다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600" b="0" i="0" dirty="0">
              <a:solidFill>
                <a:srgbClr val="1D1C1D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실제 마커의 길이는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4x4cm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이므로 전체 외곽선을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16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으로 나눠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1cm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당 픽셀의 수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를 전달합니다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dirty="0">
              <a:solidFill>
                <a:srgbClr val="1D1C1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BE3639-8ABD-89B8-B979-4DDE36A10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7" y="3436938"/>
            <a:ext cx="6067776" cy="3413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94FB1-0033-353B-3B6E-5AC8F97AAA4D}"/>
              </a:ext>
            </a:extLst>
          </p:cNvPr>
          <p:cNvSpPr txBox="1"/>
          <p:nvPr/>
        </p:nvSpPr>
        <p:spPr>
          <a:xfrm>
            <a:off x="1233715" y="6995886"/>
            <a:ext cx="461554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가로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,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세로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pixel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에서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cm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로 변환된 이미지 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92446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B2487BEF-E022-654E-AF4E-59DEDF8B1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Result -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직육면체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6A50C2-D7A3-D912-D65B-6999B8675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0" y="1715058"/>
            <a:ext cx="4195252" cy="2359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78DCAB-3D2E-A965-73CA-E955D950A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02" y="1715056"/>
            <a:ext cx="4195252" cy="23598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525D66-E89B-96DC-3C84-325491BE6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254" y="1715056"/>
            <a:ext cx="4195252" cy="23598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8D9422-BEF6-8277-C81D-003AB7F996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470" y="1715055"/>
            <a:ext cx="4195252" cy="23598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0FB7CEC-F593-9491-A4E4-AB2F8C761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89" y="4281640"/>
            <a:ext cx="3868511" cy="51580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606702-54BA-1D98-8575-6312B79D0A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00" y="4281640"/>
            <a:ext cx="3868511" cy="51580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822488C-F31E-8CA1-C38B-072E3F30CA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537" y="4281639"/>
            <a:ext cx="3868512" cy="51580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55223C7-8E86-1CDB-0694-322F868BAC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057" y="4281639"/>
            <a:ext cx="3868512" cy="5158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A971C7-45E6-41A1-9458-08749643CF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66" y="1715054"/>
            <a:ext cx="4195252" cy="23598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9BEDDF-75AE-4200-9ED6-F5AEB5CB22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8" y="1715050"/>
            <a:ext cx="4195252" cy="2359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A01F2E-B93F-43DF-8887-5F91295F316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98" y="1715049"/>
            <a:ext cx="4195252" cy="23598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776CDD-BB74-4336-AAEE-53C17194B3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26" y="1715048"/>
            <a:ext cx="4195252" cy="23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065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618E32-4CDE-4FFD-A88C-E607AD1E8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16157"/>
              </p:ext>
            </p:extLst>
          </p:nvPr>
        </p:nvGraphicFramePr>
        <p:xfrm>
          <a:off x="1070262" y="2014681"/>
          <a:ext cx="16147476" cy="7121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1246">
                  <a:extLst>
                    <a:ext uri="{9D8B030D-6E8A-4147-A177-3AD203B41FA5}">
                      <a16:colId xmlns:a16="http://schemas.microsoft.com/office/drawing/2014/main" val="3319281965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195927713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917914965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498911704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3387714148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1816379931"/>
                    </a:ext>
                  </a:extLst>
                </a:gridCol>
              </a:tblGrid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이름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실측 사이즈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Detect</a:t>
                      </a:r>
                      <a:r>
                        <a:rPr lang="ko-KR" altLang="en-US" sz="2400" b="1" dirty="0"/>
                        <a:t> 사이즈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오차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오차율</a:t>
                      </a:r>
                      <a:r>
                        <a:rPr lang="en-US" altLang="ko-KR" sz="2400" b="1" dirty="0"/>
                        <a:t>(%)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평균</a:t>
                      </a:r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070817738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마이쮸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/>
                        <a:t>11.6 x 2.9 x 1.6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11.5 x 3.1 x 1.7 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0.1 x 0.2 x 0.1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rowSpan="14">
                  <a:txBody>
                    <a:bodyPr/>
                    <a:lstStyle/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r>
                        <a:rPr lang="en-US" altLang="ko-KR" sz="2400" b="1" dirty="0"/>
                        <a:t>2.5%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469861926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포키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8.8 x 16.1 x 2.8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9.0 x 16.2 x 2.7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0.2 x</a:t>
                      </a:r>
                      <a:r>
                        <a:rPr lang="ko-KR" altLang="en-US" sz="2400" b="1" dirty="0"/>
                        <a:t> </a:t>
                      </a:r>
                      <a:r>
                        <a:rPr lang="en-US" altLang="ko-KR" sz="2400" b="1" dirty="0"/>
                        <a:t>0.1</a:t>
                      </a:r>
                      <a:r>
                        <a:rPr lang="ko-KR" altLang="en-US" sz="2400" b="1" dirty="0"/>
                        <a:t> </a:t>
                      </a:r>
                      <a:r>
                        <a:rPr lang="en-US" altLang="ko-KR" sz="2400" b="1" dirty="0"/>
                        <a:t>x</a:t>
                      </a:r>
                      <a:r>
                        <a:rPr lang="ko-KR" altLang="en-US" sz="2400" b="1" dirty="0"/>
                        <a:t> </a:t>
                      </a:r>
                      <a:r>
                        <a:rPr lang="en-US" altLang="ko-KR" sz="2400" b="1" dirty="0"/>
                        <a:t>0.1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2.1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650368251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계란과자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12 x 13 x 4.9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12 x 12.3 x 4.9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0.0 x 0.7 x 0.0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344188506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자두 음료수</a:t>
                      </a:r>
                      <a:endParaRPr lang="en-US" altLang="ko-KR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5.1 x 11 x 3.7 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5.0 x 10.5 x 3.7 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0.1 x 0.5 x 0.0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2.1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53883143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크라운산도 크림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16.5 x 24  x 6.2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16.2 x 23.1 x 6.2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0.3 x 0.9 x 0.0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1.9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4255482651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수프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9.5 x 13.1 x 4.2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9.5 x 12.9 x 4.3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0.0 x 0.2 x 0.1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98961947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휴지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10.1 x 23.9 x 11.7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10.4 x 23.7 x 11.5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0.3 x 0.2 x 0.2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58700085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치실통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8.1 x 2.9 x 5.1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8.3 x 3.1 x 5.3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0.2 x 0.2 x 0.2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26470900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호떡믹스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14.6 x 21.3 x 4.7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14.6 x 21.0 x 4.7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0.0 x 0.3 x 0.0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0.5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583571283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아이스티박스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17.7 x 25.3 x 8.6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17.6 x 24.7 x 8.8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0.1 x 0.6 x 0.2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2518632339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향신료통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 x 9 x 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3.9 x 8.3 x 4.3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0.1 x 0.7 x 0.3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5.9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2672614258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스팸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10.3 x 5.8 x 3.9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10.3 x 6.3 x 4.2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0.0 x 0.5 x 0.3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5.4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2276710772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애드빌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7.9 x 4.8 x 5.0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8.1 x 5.0 x 5.1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0.2 x 0.2 x 0.1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2.9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2704938378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건전지상자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5.8 x 4.8 x 5.0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6 x 5 x 5.2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0.3 x 0.2 x 0.2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4.5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3480702752"/>
                  </a:ext>
                </a:extLst>
              </a:tr>
            </a:tbl>
          </a:graphicData>
        </a:graphic>
      </p:graphicFrame>
      <p:sp>
        <p:nvSpPr>
          <p:cNvPr id="5" name="Google Shape;149;p9">
            <a:extLst>
              <a:ext uri="{FF2B5EF4-FFF2-40B4-BE49-F238E27FC236}">
                <a16:creationId xmlns:a16="http://schemas.microsoft.com/office/drawing/2014/main" id="{EFE71398-A5ED-4898-9CB3-E076DEC547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Result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55A6A-D41E-4E5C-99B7-C935C7B0A1E4}"/>
              </a:ext>
            </a:extLst>
          </p:cNvPr>
          <p:cNvSpPr txBox="1"/>
          <p:nvPr/>
        </p:nvSpPr>
        <p:spPr>
          <a:xfrm>
            <a:off x="1070262" y="1508301"/>
            <a:ext cx="612336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직육면체 실험 기록                                                                 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4F545-E949-4670-BB40-857F2FEEF304}"/>
              </a:ext>
            </a:extLst>
          </p:cNvPr>
          <p:cNvSpPr txBox="1"/>
          <p:nvPr/>
        </p:nvSpPr>
        <p:spPr>
          <a:xfrm>
            <a:off x="14838217" y="1508301"/>
            <a:ext cx="74295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※ </a:t>
            </a: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단순 산술 평균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75243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B2487BEF-E022-654E-AF4E-59DEDF8B1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Result -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원기둥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2E44B-B68D-1B59-DBE8-7BE764087F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29" y="1508301"/>
            <a:ext cx="4767134" cy="2681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682C57-CBBA-8CF3-1572-CFF365342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3" y="1508301"/>
            <a:ext cx="4767134" cy="26815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CB2EC3-048C-D845-8E1A-DD27F91D6B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297" y="1508301"/>
            <a:ext cx="4767134" cy="26815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901BAC-2F03-9325-46CE-05657AFC1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29" y="4189814"/>
            <a:ext cx="4572000" cy="58020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B5052D-2465-5AE1-7309-A9A15AACB3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29" y="4189814"/>
            <a:ext cx="4572000" cy="58020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29EDF1-4ADE-8F4B-E894-9428DA910A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029" y="4189814"/>
            <a:ext cx="5157402" cy="29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42DE106-ED4F-A911-6B06-0D91074EE6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029" y="7090853"/>
            <a:ext cx="5157402" cy="29010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CCD29E-85EA-46F3-B88B-583671966D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29" y="1508301"/>
            <a:ext cx="4767134" cy="26815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A6512B-A70F-4C91-B63F-6F744C4377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72" y="1508301"/>
            <a:ext cx="4767134" cy="26815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3B7DA-9D52-4FFC-89EC-CABA043148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07" y="1508301"/>
            <a:ext cx="4876824" cy="2681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4117BB-CA5F-4546-AEB0-55C35C4E80F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028" y="4227553"/>
            <a:ext cx="5157401" cy="29010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8C6F3F-D865-4BB1-8C1E-24199D3973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025" y="7181747"/>
            <a:ext cx="5157401" cy="28101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AB1DB2-C7A5-4E9D-8AEE-C4063E31305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24" y="4227553"/>
            <a:ext cx="4572000" cy="57643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C34217-3516-44ED-941B-564C0AFF913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77" y="4189813"/>
            <a:ext cx="4572000" cy="58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152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618E32-4CDE-4FFD-A88C-E607AD1E8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958103"/>
              </p:ext>
            </p:extLst>
          </p:nvPr>
        </p:nvGraphicFramePr>
        <p:xfrm>
          <a:off x="509007" y="1939188"/>
          <a:ext cx="17301006" cy="8070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3501">
                  <a:extLst>
                    <a:ext uri="{9D8B030D-6E8A-4147-A177-3AD203B41FA5}">
                      <a16:colId xmlns:a16="http://schemas.microsoft.com/office/drawing/2014/main" val="3319281965"/>
                    </a:ext>
                  </a:extLst>
                </a:gridCol>
                <a:gridCol w="2883501">
                  <a:extLst>
                    <a:ext uri="{9D8B030D-6E8A-4147-A177-3AD203B41FA5}">
                      <a16:colId xmlns:a16="http://schemas.microsoft.com/office/drawing/2014/main" val="195927713"/>
                    </a:ext>
                  </a:extLst>
                </a:gridCol>
                <a:gridCol w="2883501">
                  <a:extLst>
                    <a:ext uri="{9D8B030D-6E8A-4147-A177-3AD203B41FA5}">
                      <a16:colId xmlns:a16="http://schemas.microsoft.com/office/drawing/2014/main" val="2917914965"/>
                    </a:ext>
                  </a:extLst>
                </a:gridCol>
                <a:gridCol w="2883501">
                  <a:extLst>
                    <a:ext uri="{9D8B030D-6E8A-4147-A177-3AD203B41FA5}">
                      <a16:colId xmlns:a16="http://schemas.microsoft.com/office/drawing/2014/main" val="2498911704"/>
                    </a:ext>
                  </a:extLst>
                </a:gridCol>
                <a:gridCol w="2883501">
                  <a:extLst>
                    <a:ext uri="{9D8B030D-6E8A-4147-A177-3AD203B41FA5}">
                      <a16:colId xmlns:a16="http://schemas.microsoft.com/office/drawing/2014/main" val="3387714148"/>
                    </a:ext>
                  </a:extLst>
                </a:gridCol>
                <a:gridCol w="2883501">
                  <a:extLst>
                    <a:ext uri="{9D8B030D-6E8A-4147-A177-3AD203B41FA5}">
                      <a16:colId xmlns:a16="http://schemas.microsoft.com/office/drawing/2014/main" val="1816379931"/>
                    </a:ext>
                  </a:extLst>
                </a:gridCol>
              </a:tblGrid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이름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실측 사이즈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Detect</a:t>
                      </a:r>
                      <a:r>
                        <a:rPr lang="ko-KR" altLang="en-US" sz="2400" b="1" dirty="0"/>
                        <a:t> 사이즈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오차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오차율</a:t>
                      </a:r>
                      <a:r>
                        <a:rPr lang="en-US" altLang="ko-KR" sz="2400" b="1" dirty="0"/>
                        <a:t>(%)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평균</a:t>
                      </a:r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070817738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카페모카</a:t>
                      </a:r>
                      <a:r>
                        <a:rPr lang="ko-KR" altLang="en-US" sz="2400" b="1" dirty="0"/>
                        <a:t> </a:t>
                      </a:r>
                      <a:r>
                        <a:rPr lang="en-US" altLang="ko-KR" sz="2400" b="1" dirty="0"/>
                        <a:t>(250ml)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/>
                        <a:t>8.2 x 11.6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7.9 x 11.5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0.3 x</a:t>
                      </a:r>
                      <a:r>
                        <a:rPr lang="ko-KR" altLang="en-US" sz="2400" b="1" dirty="0"/>
                        <a:t> </a:t>
                      </a:r>
                      <a:r>
                        <a:rPr lang="en-US" altLang="ko-KR" sz="2400" b="1" dirty="0"/>
                        <a:t>0.1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2.3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rowSpan="16">
                  <a:txBody>
                    <a:bodyPr/>
                    <a:lstStyle/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endParaRPr lang="en-US" altLang="ko-KR" sz="2400" b="1" dirty="0"/>
                    </a:p>
                    <a:p>
                      <a:pPr algn="ctr" latinLnBrk="1"/>
                      <a:r>
                        <a:rPr lang="en-US" altLang="ko-KR" sz="2400" b="1" dirty="0"/>
                        <a:t>3.4%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469861926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호가든</a:t>
                      </a:r>
                      <a:r>
                        <a:rPr lang="en-US" altLang="ko-KR" sz="2400" b="1" dirty="0"/>
                        <a:t>(270ml)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5.4 x 12.6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5.3 x 12.7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0.1 x 0.1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1.4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650368251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리스테린</a:t>
                      </a:r>
                      <a:r>
                        <a:rPr lang="ko-KR" altLang="en-US" sz="2400" b="1" dirty="0"/>
                        <a:t> </a:t>
                      </a:r>
                      <a:r>
                        <a:rPr lang="en-US" altLang="ko-KR" sz="2400" b="1" dirty="0"/>
                        <a:t>(100ml)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4.2 x 12.4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4.1 x 12.8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0.1 x 0.4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344188506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코카콜라 </a:t>
                      </a:r>
                      <a:r>
                        <a:rPr lang="en-US" altLang="ko-KR" sz="2400" b="1" dirty="0"/>
                        <a:t>(250ml)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5.0 x 12.4 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4.9 x 12.2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0.1 x 0.2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53883143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봉봉</a:t>
                      </a:r>
                      <a:r>
                        <a:rPr lang="ko-KR" altLang="en-US" sz="2400" b="1" dirty="0"/>
                        <a:t> </a:t>
                      </a:r>
                      <a:r>
                        <a:rPr lang="en-US" altLang="ko-KR" sz="2400" b="1" dirty="0"/>
                        <a:t>(340ml)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6.4 x 11.8 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6.2 x 11.5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0.2 x 0.3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4255482651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프링글스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6.8 x 20.5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6.4 x 19.1 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0.4 x 0.6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98961947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파스타소스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8 x 16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8.4 x 16.7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0.4 x 0.7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58700085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컵라면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10 x 11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10 x 11.5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0.0 x 0.5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2.3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26470900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잼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6.8 x 11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6.9 x 11.5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0.1 x 0.5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3.8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583571283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김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11.4 x 10.7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12.4 x 10.8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1.0 x 0.1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4.9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2518632339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리콜라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7.7 x 4.9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7.8 x 5.2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0.1 x 0.3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3.7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2672614258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후르츠칵테일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10 x 11.8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9.6 x 12.1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0.4 x 0.3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3.3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2276710772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기네스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6.5 x 16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6.9 x 16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0.4 x 0.0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3.1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2704938378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테이프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9.7 x 5.7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10 x 5.7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0.3 x 0.0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1.6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3480702752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참치캔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8.5 x 4.3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8.8 x 4.6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0.3 x 0.3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5.3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2720899332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일리</a:t>
                      </a:r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9 x 14.8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9.3 x 15.4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0.3 x 0.6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3.7</a:t>
                      </a:r>
                      <a:endParaRPr lang="ko-KR" altLang="en-US" sz="2400" b="1" dirty="0"/>
                    </a:p>
                  </a:txBody>
                  <a:tcPr marL="108995" marR="108995" marT="54498" marB="54498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/>
                    </a:p>
                  </a:txBody>
                  <a:tcPr marL="108995" marR="108995" marT="54498" marB="54498"/>
                </a:tc>
                <a:extLst>
                  <a:ext uri="{0D108BD9-81ED-4DB2-BD59-A6C34878D82A}">
                    <a16:rowId xmlns:a16="http://schemas.microsoft.com/office/drawing/2014/main" val="1137564944"/>
                  </a:ext>
                </a:extLst>
              </a:tr>
            </a:tbl>
          </a:graphicData>
        </a:graphic>
      </p:graphicFrame>
      <p:sp>
        <p:nvSpPr>
          <p:cNvPr id="5" name="Google Shape;149;p9">
            <a:extLst>
              <a:ext uri="{FF2B5EF4-FFF2-40B4-BE49-F238E27FC236}">
                <a16:creationId xmlns:a16="http://schemas.microsoft.com/office/drawing/2014/main" id="{EFE71398-A5ED-4898-9CB3-E076DEC547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Result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55A6A-D41E-4E5C-99B7-C935C7B0A1E4}"/>
              </a:ext>
            </a:extLst>
          </p:cNvPr>
          <p:cNvSpPr txBox="1"/>
          <p:nvPr/>
        </p:nvSpPr>
        <p:spPr>
          <a:xfrm>
            <a:off x="509007" y="1508301"/>
            <a:ext cx="612336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원기둥 실험 기록                                                                 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4F545-E949-4670-BB40-857F2FEEF304}"/>
              </a:ext>
            </a:extLst>
          </p:cNvPr>
          <p:cNvSpPr txBox="1"/>
          <p:nvPr/>
        </p:nvSpPr>
        <p:spPr>
          <a:xfrm>
            <a:off x="14838217" y="1508301"/>
            <a:ext cx="74295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※ </a:t>
            </a: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단순 산술 평균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78519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화면 기록 2022-10-21 오후 5.17.16">
            <a:hlinkClick r:id="" action="ppaction://media"/>
            <a:extLst>
              <a:ext uri="{FF2B5EF4-FFF2-40B4-BE49-F238E27FC236}">
                <a16:creationId xmlns:a16="http://schemas.microsoft.com/office/drawing/2014/main" id="{26B2C9FC-8FCE-09AB-AEB9-7CF8D875EA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440" y="0"/>
            <a:ext cx="1830844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99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2-10-21-17-23-07">
            <a:hlinkClick r:id="" action="ppaction://media"/>
            <a:extLst>
              <a:ext uri="{FF2B5EF4-FFF2-40B4-BE49-F238E27FC236}">
                <a16:creationId xmlns:a16="http://schemas.microsoft.com/office/drawing/2014/main" id="{C38638E5-6AE9-B036-998B-215165167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8311" y="-393398"/>
            <a:ext cx="5111378" cy="110737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366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9">
            <a:extLst>
              <a:ext uri="{FF2B5EF4-FFF2-40B4-BE49-F238E27FC236}">
                <a16:creationId xmlns:a16="http://schemas.microsoft.com/office/drawing/2014/main" id="{3CDE8410-3D93-576F-B140-4568B0430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제약조건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F5B7314-BA78-DE88-CB21-8427F4F60F03}"/>
              </a:ext>
            </a:extLst>
          </p:cNvPr>
          <p:cNvSpPr txBox="1"/>
          <p:nvPr/>
        </p:nvSpPr>
        <p:spPr>
          <a:xfrm>
            <a:off x="3843724" y="885165"/>
            <a:ext cx="14015720" cy="5139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514350" lvl="3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상품과 마커가 동일선상에 위치하여야 합니다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514350" lvl="3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상품의 찍고자 하는 면만 나오게 촬영해야 합니다</a:t>
            </a:r>
            <a:r>
              <a:rPr lang="en-US" altLang="ko-KR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514350" lvl="3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 정면 이미지의 가로와 상면 이미지의 가로가 일치 </a:t>
            </a:r>
            <a:r>
              <a:rPr lang="ko-KR" altLang="en-US" sz="3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해야합니다</a:t>
            </a:r>
            <a:r>
              <a:rPr lang="en-US" altLang="ko-KR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514350" lvl="3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상품과 마커 영역을 지켜 촬영해야 합니다</a:t>
            </a:r>
            <a:r>
              <a:rPr lang="en-US" altLang="ko-KR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lvl="1"/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8B82EF-CAF6-666B-2789-EB67D27174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13" y="4480585"/>
            <a:ext cx="4180115" cy="23513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92DEA5-FC55-088E-C3DD-5DCD34CDB2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13" y="6831900"/>
            <a:ext cx="4180115" cy="2351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E98FE8-7B3B-F23A-D7A0-742C548283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38414"/>
            <a:ext cx="3415169" cy="45535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FFF63B-BB11-8B49-6951-C507757D4E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169" y="4538414"/>
            <a:ext cx="3415169" cy="4553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659B7-2EA3-C769-A0A1-6F24C915237B}"/>
              </a:ext>
            </a:extLst>
          </p:cNvPr>
          <p:cNvSpPr txBox="1"/>
          <p:nvPr/>
        </p:nvSpPr>
        <p:spPr>
          <a:xfrm>
            <a:off x="11705775" y="9416276"/>
            <a:ext cx="267062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촬영 예시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E19EA-C3A5-5EB5-FAAB-60753E682BDE}"/>
              </a:ext>
            </a:extLst>
          </p:cNvPr>
          <p:cNvSpPr txBox="1"/>
          <p:nvPr/>
        </p:nvSpPr>
        <p:spPr>
          <a:xfrm>
            <a:off x="4355554" y="9507519"/>
            <a:ext cx="267062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촬영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잘못된 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예시 </a:t>
            </a:r>
          </a:p>
        </p:txBody>
      </p:sp>
    </p:spTree>
    <p:extLst>
      <p:ext uri="{BB962C8B-B14F-4D97-AF65-F5344CB8AC3E}">
        <p14:creationId xmlns:p14="http://schemas.microsoft.com/office/powerpoint/2010/main" val="29480027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9;p9">
            <a:extLst>
              <a:ext uri="{FF2B5EF4-FFF2-40B4-BE49-F238E27FC236}">
                <a16:creationId xmlns:a16="http://schemas.microsoft.com/office/drawing/2014/main" id="{90AC611D-B7AF-97E3-77C7-247BE3790B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보완 및 업데이트 아이디어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0A7019-36F3-7F54-AA3B-F93F16C6B8CD}"/>
              </a:ext>
            </a:extLst>
          </p:cNvPr>
          <p:cNvSpPr txBox="1"/>
          <p:nvPr/>
        </p:nvSpPr>
        <p:spPr>
          <a:xfrm>
            <a:off x="542109" y="1834902"/>
            <a:ext cx="17203782" cy="664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사물의 그림자로 인한 오차를 줄이기 위하여 밝은 조명을 다각도에서 비춰주거나 촬영 시 플래시를 터뜨려 그림자가 지지 않게 하는 것이 좋습니다</a:t>
            </a:r>
            <a:r>
              <a:rPr lang="en-US" altLang="ko-KR" sz="3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스마트폰의 앱으로 개발하게 된다면 사물영역과 마커 영역을 구분해주는 선을 보여주거나 사용자가 임의로 선을 조정하여 영역을 나눌 수 있게 하여 편의성을 높일 계획입니다</a:t>
            </a:r>
            <a:r>
              <a:rPr lang="en-US" altLang="ko-KR" sz="3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9696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55;p2"/>
          <p:cNvGrpSpPr/>
          <p:nvPr/>
        </p:nvGrpSpPr>
        <p:grpSpPr>
          <a:xfrm>
            <a:off x="2348445" y="4229067"/>
            <a:ext cx="2696233" cy="968641"/>
            <a:chOff x="0" y="0"/>
            <a:chExt cx="2696231" cy="968640"/>
          </a:xfrm>
        </p:grpSpPr>
        <p:pic>
          <p:nvPicPr>
            <p:cNvPr id="106" name="Google Shape;56;p2" descr="Google Shape;56;p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2227308" cy="968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Google Shape;57;p2" descr="Google Shape;57;p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8165" y="58001"/>
              <a:ext cx="585778" cy="494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Google Shape;58;p2" descr="Google Shape;58;p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0454" y="432910"/>
              <a:ext cx="585778" cy="494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0" name="Team…"/>
          <p:cNvSpPr txBox="1"/>
          <p:nvPr/>
        </p:nvSpPr>
        <p:spPr>
          <a:xfrm>
            <a:off x="7964190" y="1142404"/>
            <a:ext cx="2359620" cy="800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Team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Goal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IDEA</a:t>
            </a: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Algorithm</a:t>
            </a:r>
            <a:r>
              <a:rPr dirty="0"/>
              <a:t> </a:t>
            </a: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Result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Application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To-do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191;p12" descr="Google Shape;191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26" y="4702345"/>
            <a:ext cx="4643085" cy="1333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2FA19B9B-95FD-5C3F-61FB-397C67E13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Appendix1 - Initial code r</a:t>
            </a:r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esults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" name="table">
            <a:extLst>
              <a:ext uri="{FF2B5EF4-FFF2-40B4-BE49-F238E27FC236}">
                <a16:creationId xmlns:a16="http://schemas.microsoft.com/office/drawing/2014/main" id="{E3B740C7-F2D8-540D-252F-A57CC579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52" y="2351809"/>
            <a:ext cx="11992496" cy="55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726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9;p9">
            <a:extLst>
              <a:ext uri="{FF2B5EF4-FFF2-40B4-BE49-F238E27FC236}">
                <a16:creationId xmlns:a16="http://schemas.microsoft.com/office/drawing/2014/main" id="{12C3A3A1-008F-792F-EFDC-0118D0C080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Appendix1 – Initial code result images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C5C10-6F33-5C10-502F-79AB808EA1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0" y="1508301"/>
            <a:ext cx="4558794" cy="3574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420B68-A453-A75E-EF7D-EA4C8D6ED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06" y="1508301"/>
            <a:ext cx="3828526" cy="3574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8D798-CFF2-498C-490C-12E184703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4" y="5082886"/>
            <a:ext cx="3768175" cy="4977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AB412E-FAFC-393C-2A78-B07965C8CD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61" y="5082886"/>
            <a:ext cx="3802383" cy="49771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6A56AB-5DBD-3C23-8493-F0666B19C0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44" y="5082886"/>
            <a:ext cx="4487565" cy="4977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F4D920-FC1A-0C72-EFB2-228146048B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253" y="5082886"/>
            <a:ext cx="4568578" cy="4977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256D-5221-579F-8FBD-426AD46D24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32" y="1508301"/>
            <a:ext cx="8229601" cy="35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968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2FA19B9B-95FD-5C3F-61FB-397C67E13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Appendix2 - Initial problems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34DAE95-2877-1642-CE24-75EED8891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203069"/>
              </p:ext>
            </p:extLst>
          </p:nvPr>
        </p:nvGraphicFramePr>
        <p:xfrm>
          <a:off x="836396" y="3216546"/>
          <a:ext cx="16615205" cy="38539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4395">
                  <a:extLst>
                    <a:ext uri="{9D8B030D-6E8A-4147-A177-3AD203B41FA5}">
                      <a16:colId xmlns:a16="http://schemas.microsoft.com/office/drawing/2014/main" val="1508548208"/>
                    </a:ext>
                  </a:extLst>
                </a:gridCol>
                <a:gridCol w="7380405">
                  <a:extLst>
                    <a:ext uri="{9D8B030D-6E8A-4147-A177-3AD203B41FA5}">
                      <a16:colId xmlns:a16="http://schemas.microsoft.com/office/drawing/2014/main" val="4232255425"/>
                    </a:ext>
                  </a:extLst>
                </a:gridCol>
                <a:gridCol w="7380405">
                  <a:extLst>
                    <a:ext uri="{9D8B030D-6E8A-4147-A177-3AD203B41FA5}">
                      <a16:colId xmlns:a16="http://schemas.microsoft.com/office/drawing/2014/main" val="2741758729"/>
                    </a:ext>
                  </a:extLst>
                </a:gridCol>
              </a:tblGrid>
              <a:tr h="553358"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Problem</a:t>
                      </a:r>
                      <a:endParaRPr lang="ko-KR" alt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Solution</a:t>
                      </a:r>
                      <a:endParaRPr lang="ko-KR" alt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606396"/>
                  </a:ext>
                </a:extLst>
              </a:tr>
              <a:tr h="11001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</a:t>
                      </a:r>
                      <a:endParaRPr lang="ko-KR" altLang="en-US" sz="3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외곽선이 너무 많이 검출 되는 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Rembg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를 사용해 배경을 제거후에 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adaptiveThreshold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값을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15593"/>
                  </a:ext>
                </a:extLst>
              </a:tr>
              <a:tr h="11001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마커의 길이가 상품보다 길 때 상품 사이즈를 출력해주지 못하는 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이미지의 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2/3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을 잘라 왼쪽에는 상품 이미지를 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1/3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오른쪽에는 마커를 두고 촬영해서 외곽선을 검출시에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상품만 검출하게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217657"/>
                  </a:ext>
                </a:extLst>
              </a:tr>
              <a:tr h="1100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Action</a:t>
                      </a:r>
                      <a:endParaRPr lang="ko-KR" altLang="en-US" sz="3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</a:t>
                      </a:r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촬영시에 왜곡이 발생하는 문제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정육면체 마커를 만들어서 정면으로 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161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29301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2B3D8444-DF2E-F729-2FF2-4B6BF0DDF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Appendix2 – Problem1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Google Shape;165;p10">
            <a:extLst>
              <a:ext uri="{FF2B5EF4-FFF2-40B4-BE49-F238E27FC236}">
                <a16:creationId xmlns:a16="http://schemas.microsoft.com/office/drawing/2014/main" id="{7CCB8A47-0E9E-A2F3-DA83-69609D47EEB5}"/>
              </a:ext>
            </a:extLst>
          </p:cNvPr>
          <p:cNvSpPr txBox="1"/>
          <p:nvPr/>
        </p:nvSpPr>
        <p:spPr>
          <a:xfrm>
            <a:off x="10910205" y="4165044"/>
            <a:ext cx="6381273" cy="2308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Problem</a:t>
            </a:r>
          </a:p>
          <a:p>
            <a:pPr marL="222121" indent="-222121">
              <a:buSzPct val="1000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배경 제거를 안할 경우 여러 개의 외곽선 검출 </a:t>
            </a:r>
          </a:p>
          <a:p>
            <a:pPr marL="222121" indent="-222121">
              <a:buSzPct val="1000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Solution 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마커를 탐지후 Rembg를 통해 배경을 제거할 경우 정확한 외곽선만 검출됨 </a:t>
            </a:r>
          </a:p>
        </p:txBody>
      </p:sp>
      <p:pic>
        <p:nvPicPr>
          <p:cNvPr id="6" name="스크린샷 2022-09-28 오후 3.45.28.png">
            <a:extLst>
              <a:ext uri="{FF2B5EF4-FFF2-40B4-BE49-F238E27FC236}">
                <a16:creationId xmlns:a16="http://schemas.microsoft.com/office/drawing/2014/main" id="{E865489A-3791-D6D8-67BE-979EA28B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96" y="2209158"/>
            <a:ext cx="4090966" cy="6783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스크린샷 2022-09-28 오후 2.49.11.png">
            <a:extLst>
              <a:ext uri="{FF2B5EF4-FFF2-40B4-BE49-F238E27FC236}">
                <a16:creationId xmlns:a16="http://schemas.microsoft.com/office/drawing/2014/main" id="{EA58A191-B5A0-4EEC-9306-B223FD63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75" y="2209158"/>
            <a:ext cx="3499680" cy="67830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oogle Shape;171;p10">
            <a:extLst>
              <a:ext uri="{FF2B5EF4-FFF2-40B4-BE49-F238E27FC236}">
                <a16:creationId xmlns:a16="http://schemas.microsoft.com/office/drawing/2014/main" id="{E9D2BF19-B279-2999-D0A4-A71D06025F69}"/>
              </a:ext>
            </a:extLst>
          </p:cNvPr>
          <p:cNvSpPr/>
          <p:nvPr/>
        </p:nvSpPr>
        <p:spPr>
          <a:xfrm>
            <a:off x="5394845" y="5466496"/>
            <a:ext cx="480648" cy="268409"/>
          </a:xfrm>
          <a:prstGeom prst="rightArrow">
            <a:avLst>
              <a:gd name="adj1" fmla="val 32000"/>
              <a:gd name="adj2" fmla="val 114072"/>
            </a:avLst>
          </a:prstGeom>
          <a:solidFill>
            <a:srgbClr val="000000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578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8F37DE25-BF37-2999-B561-D1BAFBCD9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Appendix2 – Problem2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Google Shape;180;p11">
            <a:extLst>
              <a:ext uri="{FF2B5EF4-FFF2-40B4-BE49-F238E27FC236}">
                <a16:creationId xmlns:a16="http://schemas.microsoft.com/office/drawing/2014/main" id="{3D7A3CF8-B2E2-EE81-BD47-930C9F186092}"/>
              </a:ext>
            </a:extLst>
          </p:cNvPr>
          <p:cNvSpPr txBox="1"/>
          <p:nvPr/>
        </p:nvSpPr>
        <p:spPr>
          <a:xfrm>
            <a:off x="9934567" y="3572435"/>
            <a:ext cx="7638228" cy="3293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Problem</a:t>
            </a:r>
          </a:p>
          <a:p>
            <a:pPr marL="240631" indent="-240631">
              <a:buSzPct val="100000"/>
              <a:buChar char="-"/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마커의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크기가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상품의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크기보다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클때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위에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올려놓고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촬영시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외곽선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탐색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오류를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보여줌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  <a:p>
            <a:pPr>
              <a:defRPr sz="2600"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Solution(ongoing)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깊이가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길고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마커보다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크기가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작을경우에는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촬영을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위에서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찍는게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아니라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세워놓고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찍는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방법을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생각중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Google Shape;181;p11" descr="Google Shape;181;p11">
            <a:extLst>
              <a:ext uri="{FF2B5EF4-FFF2-40B4-BE49-F238E27FC236}">
                <a16:creationId xmlns:a16="http://schemas.microsoft.com/office/drawing/2014/main" id="{06BBE0AA-383B-8DFB-28CA-132E566D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31" y="2388206"/>
            <a:ext cx="7975656" cy="3067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182;p11" descr="Google Shape;182;p11">
            <a:extLst>
              <a:ext uri="{FF2B5EF4-FFF2-40B4-BE49-F238E27FC236}">
                <a16:creationId xmlns:a16="http://schemas.microsoft.com/office/drawing/2014/main" id="{98D54691-308E-50A5-1B38-B76551C6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32" y="5995015"/>
            <a:ext cx="7975654" cy="30675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780683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9">
            <a:extLst>
              <a:ext uri="{FF2B5EF4-FFF2-40B4-BE49-F238E27FC236}">
                <a16:creationId xmlns:a16="http://schemas.microsoft.com/office/drawing/2014/main" id="{1A40FE60-97BC-3349-0D90-8B94AD1F0B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Appendix2 – Problem3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Google Shape;151;p9" descr="Google Shape;151;p9">
            <a:extLst>
              <a:ext uri="{FF2B5EF4-FFF2-40B4-BE49-F238E27FC236}">
                <a16:creationId xmlns:a16="http://schemas.microsoft.com/office/drawing/2014/main" id="{A56179F8-6C28-C05C-7BA9-0160ABD55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659" y="2567895"/>
            <a:ext cx="4499014" cy="542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oogle Shape;152;p9" descr="Google Shape;152;p9">
            <a:extLst>
              <a:ext uri="{FF2B5EF4-FFF2-40B4-BE49-F238E27FC236}">
                <a16:creationId xmlns:a16="http://schemas.microsoft.com/office/drawing/2014/main" id="{7292D70A-C576-0F70-250F-F7771FFA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4" y="2567895"/>
            <a:ext cx="4499013" cy="542602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Google Shape;153;p9">
            <a:extLst>
              <a:ext uri="{FF2B5EF4-FFF2-40B4-BE49-F238E27FC236}">
                <a16:creationId xmlns:a16="http://schemas.microsoft.com/office/drawing/2014/main" id="{8FDD9F44-E627-A468-5118-974F49BBEA29}"/>
              </a:ext>
            </a:extLst>
          </p:cNvPr>
          <p:cNvSpPr txBox="1"/>
          <p:nvPr/>
        </p:nvSpPr>
        <p:spPr>
          <a:xfrm>
            <a:off x="11294054" y="2838764"/>
            <a:ext cx="6312681" cy="193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Problem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촬영 시에 흔들림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정확하지 못한 각도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왜곡이 발생할 경우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정확한 사이즈의 측정이 불가능하고 오차 발생 </a:t>
            </a:r>
          </a:p>
        </p:txBody>
      </p:sp>
      <p:sp>
        <p:nvSpPr>
          <p:cNvPr id="10" name="Google Shape;154;p9">
            <a:extLst>
              <a:ext uri="{FF2B5EF4-FFF2-40B4-BE49-F238E27FC236}">
                <a16:creationId xmlns:a16="http://schemas.microsoft.com/office/drawing/2014/main" id="{A23C6B4A-0265-A44F-8CF2-A1E6F9E6760D}"/>
              </a:ext>
            </a:extLst>
          </p:cNvPr>
          <p:cNvSpPr txBox="1"/>
          <p:nvPr/>
        </p:nvSpPr>
        <p:spPr>
          <a:xfrm>
            <a:off x="11294054" y="5441944"/>
            <a:ext cx="5721601" cy="193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크라운산도 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실측 사이즈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26 x 17.5 x 6.2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측량 사이즈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27.1 x 18.8 x 6.5</a:t>
            </a:r>
          </a:p>
        </p:txBody>
      </p:sp>
      <p:sp>
        <p:nvSpPr>
          <p:cNvPr id="11" name="Google Shape;155;p9">
            <a:extLst>
              <a:ext uri="{FF2B5EF4-FFF2-40B4-BE49-F238E27FC236}">
                <a16:creationId xmlns:a16="http://schemas.microsoft.com/office/drawing/2014/main" id="{BAB5579D-EEA8-B6C1-2F0E-9A86C12EB0F2}"/>
              </a:ext>
            </a:extLst>
          </p:cNvPr>
          <p:cNvSpPr/>
          <p:nvPr/>
        </p:nvSpPr>
        <p:spPr>
          <a:xfrm>
            <a:off x="5353264" y="5146703"/>
            <a:ext cx="480648" cy="268410"/>
          </a:xfrm>
          <a:prstGeom prst="rightArrow">
            <a:avLst>
              <a:gd name="adj1" fmla="val 32000"/>
              <a:gd name="adj2" fmla="val 114072"/>
            </a:avLst>
          </a:prstGeom>
          <a:solidFill>
            <a:srgbClr val="000000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Google Shape;156;p9">
            <a:extLst>
              <a:ext uri="{FF2B5EF4-FFF2-40B4-BE49-F238E27FC236}">
                <a16:creationId xmlns:a16="http://schemas.microsoft.com/office/drawing/2014/main" id="{BB0B190D-A0AF-01C1-4F53-655114185484}"/>
              </a:ext>
            </a:extLst>
          </p:cNvPr>
          <p:cNvSpPr/>
          <p:nvPr/>
        </p:nvSpPr>
        <p:spPr>
          <a:xfrm rot="16200000">
            <a:off x="7786282" y="5189827"/>
            <a:ext cx="49422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FFFFFF"/>
            </a:solidFill>
          </a:ln>
        </p:spPr>
        <p:txBody>
          <a:bodyPr lIns="0" tIns="0" rIns="0" bIns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Google Shape;157;p9">
            <a:extLst>
              <a:ext uri="{FF2B5EF4-FFF2-40B4-BE49-F238E27FC236}">
                <a16:creationId xmlns:a16="http://schemas.microsoft.com/office/drawing/2014/main" id="{7D7DBD7E-B09A-D72B-D811-8F5733FC2E12}"/>
              </a:ext>
            </a:extLst>
          </p:cNvPr>
          <p:cNvSpPr/>
          <p:nvPr/>
        </p:nvSpPr>
        <p:spPr>
          <a:xfrm>
            <a:off x="6621256" y="2693277"/>
            <a:ext cx="3375902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FFFFFF"/>
            </a:solidFill>
          </a:ln>
        </p:spPr>
        <p:txBody>
          <a:bodyPr lIns="0" tIns="0" rIns="0" bIns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Google Shape;158;p9">
            <a:extLst>
              <a:ext uri="{FF2B5EF4-FFF2-40B4-BE49-F238E27FC236}">
                <a16:creationId xmlns:a16="http://schemas.microsoft.com/office/drawing/2014/main" id="{8290445A-3231-CB7D-537C-3B0D8F9FDE29}"/>
              </a:ext>
            </a:extLst>
          </p:cNvPr>
          <p:cNvSpPr txBox="1"/>
          <p:nvPr/>
        </p:nvSpPr>
        <p:spPr>
          <a:xfrm>
            <a:off x="6462856" y="2293077"/>
            <a:ext cx="3692702" cy="40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91424" tIns="91424" rIns="91424" bIns="91424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18.8cm</a:t>
            </a:r>
          </a:p>
        </p:txBody>
      </p:sp>
      <p:sp>
        <p:nvSpPr>
          <p:cNvPr id="15" name="Google Shape;159;p9">
            <a:extLst>
              <a:ext uri="{FF2B5EF4-FFF2-40B4-BE49-F238E27FC236}">
                <a16:creationId xmlns:a16="http://schemas.microsoft.com/office/drawing/2014/main" id="{FED2A27D-2D91-1522-ABCC-102A3A617909}"/>
              </a:ext>
            </a:extLst>
          </p:cNvPr>
          <p:cNvSpPr txBox="1"/>
          <p:nvPr/>
        </p:nvSpPr>
        <p:spPr>
          <a:xfrm rot="5400000">
            <a:off x="8776965" y="5080878"/>
            <a:ext cx="3692701" cy="40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91424" tIns="91424" rIns="91424" bIns="91424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27.1cm</a:t>
            </a:r>
          </a:p>
        </p:txBody>
      </p:sp>
    </p:spTree>
    <p:extLst>
      <p:ext uri="{BB962C8B-B14F-4D97-AF65-F5344CB8AC3E}">
        <p14:creationId xmlns:p14="http://schemas.microsoft.com/office/powerpoint/2010/main" val="19732096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64;p3" descr="Google Shape;64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1" y="448543"/>
            <a:ext cx="1237778" cy="764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oogle Shape;66;p3" descr="Google Shape;66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890" y="1555963"/>
            <a:ext cx="1778861" cy="2097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oogle Shape;67;p3" descr="Google Shape;67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137" y="1540622"/>
            <a:ext cx="1778861" cy="2097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69;p3" descr="Google Shape;69;p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794" y="4361982"/>
            <a:ext cx="2696977" cy="633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70;p3" descr="Google Shape;70;p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38" y="4377323"/>
            <a:ext cx="2688261" cy="65263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Github &amp; Notion 정리…"/>
          <p:cNvSpPr txBox="1"/>
          <p:nvPr/>
        </p:nvSpPr>
        <p:spPr>
          <a:xfrm>
            <a:off x="2240314" y="5336713"/>
            <a:ext cx="6412012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20578" indent="-220578">
              <a:buSzPct val="100000"/>
              <a:buChar char="•"/>
              <a:defRPr sz="2200"/>
            </a:pPr>
            <a:r>
              <a:rPr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Github</a:t>
            </a:r>
            <a:r>
              <a:rPr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업로드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220578" indent="-220578">
              <a:buSzPct val="100000"/>
              <a:buChar char="•"/>
              <a:defRPr sz="2200"/>
            </a:pPr>
            <a:r>
              <a:rPr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Notion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작성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220578" indent="-220578">
              <a:buSzPct val="100000"/>
              <a:buChar char="•"/>
              <a:defRPr sz="2200"/>
            </a:pPr>
            <a:r>
              <a:rPr 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PPT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작성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220578" indent="-220578">
              <a:buSzPct val="100000"/>
              <a:buChar char="•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중간발표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220578" indent="-220578">
              <a:buSzPct val="100000"/>
              <a:buChar char="•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알고리즘 개발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457200" indent="-457200">
              <a:buSzPct val="100000"/>
              <a:buFont typeface="+mj-lt"/>
              <a:buAutoNum type="arabicPeriod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전체적인 알고리즘 개발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457200" indent="-457200">
              <a:buSzPct val="100000"/>
              <a:buFont typeface="+mj-lt"/>
              <a:buAutoNum type="arabicPeriod"/>
              <a:defRPr sz="2200"/>
            </a:pPr>
            <a:r>
              <a:rPr lang="en-US"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Rembg</a:t>
            </a:r>
            <a:r>
              <a:rPr 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사용해서 이미지 수정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457200" indent="-457200">
              <a:buSzPct val="100000"/>
              <a:buFont typeface="+mj-lt"/>
              <a:buAutoNum type="arabicPeriod"/>
              <a:defRPr sz="2200"/>
            </a:pPr>
            <a:r>
              <a:rPr lang="en-US"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AdaptiveThreshold</a:t>
            </a:r>
            <a:r>
              <a:rPr 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알고리즘 분석 및 수정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457200" indent="-457200">
              <a:buSzPct val="100000"/>
              <a:buFont typeface="+mj-lt"/>
              <a:buAutoNum type="arabicPeriod"/>
              <a:defRPr sz="2200"/>
            </a:pPr>
            <a:r>
              <a:rPr 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Angle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에 의해 가로 세로가 바뀌는 문제 수정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457200" indent="-457200">
              <a:buSzPct val="100000"/>
              <a:buFont typeface="+mj-lt"/>
              <a:buAutoNum type="arabicPeriod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직육면체와 원기둥의 체적측량 알고리즘의 개발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프론트 개발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(Flask)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상품 실측과 측량 테스트 및 오차율 산출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121" name="Notion 정리…"/>
          <p:cNvSpPr txBox="1"/>
          <p:nvPr/>
        </p:nvSpPr>
        <p:spPr>
          <a:xfrm>
            <a:off x="10108857" y="5336713"/>
            <a:ext cx="6695744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20578" indent="-220578">
              <a:buSzPct val="100000"/>
              <a:buChar char="•"/>
              <a:defRPr sz="2200"/>
            </a:pPr>
            <a:r>
              <a:rPr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Notion </a:t>
            </a:r>
            <a:r>
              <a:rPr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정리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20578" indent="-220578">
              <a:buSzPct val="100000"/>
              <a:buChar char="•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최종발표</a:t>
            </a:r>
            <a:endParaRPr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20578" indent="-220578">
              <a:buSzPct val="100000"/>
              <a:buChar char="•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알고리즘 개발 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5" indent="-457200">
              <a:buSzPct val="100000"/>
              <a:buFont typeface="+mj-lt"/>
              <a:buAutoNum type="arabicPeriod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이미지를 상품영역과 </a:t>
            </a:r>
            <a:r>
              <a:rPr lang="ko-KR" altLang="en-US"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마커영역을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나누는 알고리즘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5" indent="-457200">
              <a:buSzPct val="100000"/>
              <a:buFont typeface="+mj-lt"/>
              <a:buAutoNum type="arabicPeriod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외곽선 검출이 여러 개 되는 문제 해결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5" indent="-457200">
              <a:buSzPct val="100000"/>
              <a:buFont typeface="+mj-lt"/>
              <a:buAutoNum type="arabicPeriod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마커 파라미터 분석 및 수정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5" indent="-457200">
              <a:buSzPct val="100000"/>
              <a:buFont typeface="+mj-lt"/>
              <a:buAutoNum type="arabicPeriod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외곽선 알고리즘 분석 및 수정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5" indent="-457200">
              <a:buSzPct val="100000"/>
              <a:buFont typeface="+mj-lt"/>
              <a:buAutoNum type="arabicPeriod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알고리즘 순서 설계 및 수정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20578" indent="-220578">
              <a:buSzPct val="100000"/>
              <a:buChar char="•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상품 실측과 측량 테스트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220578" indent="-220578">
              <a:buSzPct val="100000"/>
              <a:buChar char="•"/>
              <a:defRPr sz="2200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프로그램의 개선 및 보완 아이디어 제공</a:t>
            </a:r>
            <a:endParaRPr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76;p4" descr="Google Shape;76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04" y="4826627"/>
            <a:ext cx="10764240" cy="6938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69A13-399C-6314-7FCA-266C1B27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269690" cy="114300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Goal</a:t>
            </a:r>
            <a:endParaRPr lang="ko-KR" altLang="en-US" sz="3600" b="1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99;p6" descr="Google Shape;99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05" y="1557422"/>
            <a:ext cx="6554351" cy="4392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100;p6" descr="Google Shape;100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72" y="353189"/>
            <a:ext cx="1094319" cy="599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101;p6" descr="Google Shape;101;p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01" y="1208489"/>
            <a:ext cx="4230691" cy="558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oogle Shape;102;p6" descr="Google Shape;102;p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791" y="3300477"/>
            <a:ext cx="1572354" cy="65545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oogle Shape;103;p6"/>
          <p:cNvSpPr txBox="1"/>
          <p:nvPr/>
        </p:nvSpPr>
        <p:spPr>
          <a:xfrm>
            <a:off x="547790" y="6713355"/>
            <a:ext cx="17192419" cy="231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/>
          <a:p>
            <a:pPr marL="240631" indent="-240631">
              <a:lnSpc>
                <a:spcPts val="4000"/>
              </a:lnSpc>
              <a:buClr>
                <a:srgbClr val="000000"/>
              </a:buClr>
              <a:buSzPts val="2600"/>
              <a:buAutoNum type="arabicPeriod"/>
              <a:defRPr sz="26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마커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(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Aruco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Maker)</a:t>
            </a:r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길이가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4cm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 </a:t>
            </a:r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2D </a:t>
            </a:r>
            <a:r>
              <a:rPr 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Aruco</a:t>
            </a:r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마커를 사용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마커와 상품과의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Pixel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 비교를 통해서 상품의 가로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세로 픽셀을 구한다음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cm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변환 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40631" indent="-240631">
              <a:buClr>
                <a:srgbClr val="000000"/>
              </a:buClr>
              <a:buSzPts val="2600"/>
              <a:buAutoNum type="arabicPeriod"/>
              <a:defRPr sz="2600" b="1">
                <a:latin typeface="Calibri"/>
                <a:ea typeface="Calibri"/>
                <a:cs typeface="Calibri"/>
                <a:sym typeface="Calibri"/>
              </a:defRPr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40631" indent="-240631">
              <a:buClr>
                <a:srgbClr val="000000"/>
              </a:buClr>
              <a:buSzPts val="2600"/>
              <a:buAutoNum type="arabicPeriod"/>
              <a:defRPr sz="26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상품의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정면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</a:t>
            </a:r>
            <a:r>
              <a:rPr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면 </a:t>
            </a:r>
            <a:r>
              <a:rPr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이미지</a:t>
            </a:r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상품의 정면 이미지의 가로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상면 이미지의 가로의 오차가 적거나 같으면 같은 이미지로 판단해서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두개의 이미지에서 가로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세로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높이를 산출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C2AD4B-E6EC-0B5E-0146-F59DA24760D2}"/>
              </a:ext>
            </a:extLst>
          </p:cNvPr>
          <p:cNvGrpSpPr/>
          <p:nvPr/>
        </p:nvGrpSpPr>
        <p:grpSpPr>
          <a:xfrm>
            <a:off x="10294631" y="1575316"/>
            <a:ext cx="7454469" cy="4392026"/>
            <a:chOff x="9561594" y="2210549"/>
            <a:chExt cx="7454469" cy="4392026"/>
          </a:xfrm>
        </p:grpSpPr>
        <p:pic>
          <p:nvPicPr>
            <p:cNvPr id="140" name="Google Shape;98;p6" descr="Google Shape;98;p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08550" y="2210549"/>
              <a:ext cx="6745028" cy="439202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6" name="Google Shape;104;p6"/>
            <p:cNvSpPr/>
            <p:nvPr/>
          </p:nvSpPr>
          <p:spPr>
            <a:xfrm>
              <a:off x="10667224" y="2838649"/>
              <a:ext cx="4104001" cy="113101"/>
            </a:xfrm>
            <a:prstGeom prst="leftRightArrow">
              <a:avLst>
                <a:gd name="adj1" fmla="val 0"/>
                <a:gd name="adj2" fmla="val 50000"/>
              </a:avLst>
            </a:prstGeom>
            <a:solidFill>
              <a:srgbClr val="535353"/>
            </a:solidFill>
            <a:ln w="76200">
              <a:solidFill>
                <a:srgbClr val="000000"/>
              </a:solidFill>
            </a:ln>
          </p:spPr>
          <p:txBody>
            <a:bodyPr lIns="0" tIns="0" rIns="0" bIns="0" anchor="ctr"/>
            <a:lstStyle/>
            <a:p>
              <a:endParaRPr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47" name="Google Shape;105;p6"/>
            <p:cNvSpPr/>
            <p:nvPr/>
          </p:nvSpPr>
          <p:spPr>
            <a:xfrm rot="16200000">
              <a:off x="8765224" y="4667050"/>
              <a:ext cx="3063001" cy="113101"/>
            </a:xfrm>
            <a:prstGeom prst="leftRightArrow">
              <a:avLst>
                <a:gd name="adj1" fmla="val 0"/>
                <a:gd name="adj2" fmla="val 50000"/>
              </a:avLst>
            </a:prstGeom>
            <a:solidFill>
              <a:srgbClr val="535353"/>
            </a:solidFill>
            <a:ln w="76200">
              <a:solidFill>
                <a:srgbClr val="000000"/>
              </a:solidFill>
            </a:ln>
          </p:spPr>
          <p:txBody>
            <a:bodyPr lIns="0" tIns="0" rIns="0" bIns="0" anchor="ctr"/>
            <a:lstStyle/>
            <a:p>
              <a:endParaRPr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48" name="Google Shape;106;p6"/>
            <p:cNvSpPr txBox="1"/>
            <p:nvPr/>
          </p:nvSpPr>
          <p:spPr>
            <a:xfrm>
              <a:off x="10797524" y="2344624"/>
              <a:ext cx="3692701" cy="6155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22.1cm</a:t>
              </a:r>
            </a:p>
          </p:txBody>
        </p:sp>
        <p:sp>
          <p:nvSpPr>
            <p:cNvPr id="149" name="Google Shape;107;p6"/>
            <p:cNvSpPr txBox="1"/>
            <p:nvPr/>
          </p:nvSpPr>
          <p:spPr>
            <a:xfrm rot="16200000">
              <a:off x="8023004" y="4283403"/>
              <a:ext cx="3692701" cy="6155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18.9cm</a:t>
              </a:r>
            </a:p>
          </p:txBody>
        </p:sp>
        <p:sp>
          <p:nvSpPr>
            <p:cNvPr id="2" name="Google Shape;104;p6">
              <a:extLst>
                <a:ext uri="{FF2B5EF4-FFF2-40B4-BE49-F238E27FC236}">
                  <a16:creationId xmlns:a16="http://schemas.microsoft.com/office/drawing/2014/main" id="{AEAD3945-7A27-AEFC-3069-200E42848160}"/>
                </a:ext>
              </a:extLst>
            </p:cNvPr>
            <p:cNvSpPr/>
            <p:nvPr/>
          </p:nvSpPr>
          <p:spPr>
            <a:xfrm>
              <a:off x="15246027" y="5069113"/>
              <a:ext cx="979863" cy="148774"/>
            </a:xfrm>
            <a:prstGeom prst="leftRightArrow">
              <a:avLst>
                <a:gd name="adj1" fmla="val 0"/>
                <a:gd name="adj2" fmla="val 50000"/>
              </a:avLst>
            </a:prstGeom>
            <a:solidFill>
              <a:srgbClr val="535353"/>
            </a:solidFill>
            <a:ln w="76200">
              <a:solidFill>
                <a:srgbClr val="000000"/>
              </a:solidFill>
            </a:ln>
          </p:spPr>
          <p:txBody>
            <a:bodyPr lIns="0" tIns="0" rIns="0" bIns="0" anchor="ctr"/>
            <a:lstStyle/>
            <a:p>
              <a:endParaRPr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" name="Google Shape;105;p6">
              <a:extLst>
                <a:ext uri="{FF2B5EF4-FFF2-40B4-BE49-F238E27FC236}">
                  <a16:creationId xmlns:a16="http://schemas.microsoft.com/office/drawing/2014/main" id="{19D8251A-3E13-DA3B-4AE7-614C89117971}"/>
                </a:ext>
              </a:extLst>
            </p:cNvPr>
            <p:cNvSpPr/>
            <p:nvPr/>
          </p:nvSpPr>
          <p:spPr>
            <a:xfrm rot="16200000" flipV="1">
              <a:off x="15977271" y="5659720"/>
              <a:ext cx="846545" cy="113100"/>
            </a:xfrm>
            <a:prstGeom prst="leftRightArrow">
              <a:avLst>
                <a:gd name="adj1" fmla="val 0"/>
                <a:gd name="adj2" fmla="val 50000"/>
              </a:avLst>
            </a:prstGeom>
            <a:solidFill>
              <a:srgbClr val="535353"/>
            </a:solidFill>
            <a:ln w="76200">
              <a:solidFill>
                <a:srgbClr val="000000"/>
              </a:solidFill>
            </a:ln>
          </p:spPr>
          <p:txBody>
            <a:bodyPr lIns="0" tIns="0" rIns="0" bIns="0" anchor="ctr"/>
            <a:lstStyle/>
            <a:p>
              <a:endParaRPr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63D690-B249-0E06-BB62-E5DDE26020E6}"/>
                </a:ext>
              </a:extLst>
            </p:cNvPr>
            <p:cNvSpPr txBox="1"/>
            <p:nvPr/>
          </p:nvSpPr>
          <p:spPr>
            <a:xfrm>
              <a:off x="15194628" y="4624840"/>
              <a:ext cx="108265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4cm</a:t>
              </a:r>
              <a:endPara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" name="Google Shape;107;p6">
              <a:extLst>
                <a:ext uri="{FF2B5EF4-FFF2-40B4-BE49-F238E27FC236}">
                  <a16:creationId xmlns:a16="http://schemas.microsoft.com/office/drawing/2014/main" id="{F23F4C82-E10F-2860-8099-B751F51975E6}"/>
                </a:ext>
              </a:extLst>
            </p:cNvPr>
            <p:cNvSpPr txBox="1"/>
            <p:nvPr/>
          </p:nvSpPr>
          <p:spPr>
            <a:xfrm rot="5400000">
              <a:off x="16228280" y="5390150"/>
              <a:ext cx="960046" cy="6155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2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r>
                <a:rPr sz="2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cm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73FB7E-9FFF-4E6F-1961-1761659FFDC0}"/>
              </a:ext>
            </a:extLst>
          </p:cNvPr>
          <p:cNvSpPr txBox="1"/>
          <p:nvPr/>
        </p:nvSpPr>
        <p:spPr>
          <a:xfrm>
            <a:off x="3077029" y="5768456"/>
            <a:ext cx="235131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상품의 정면 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13A36-CB47-C7A7-3CD1-091C3977EA83}"/>
              </a:ext>
            </a:extLst>
          </p:cNvPr>
          <p:cNvSpPr txBox="1"/>
          <p:nvPr/>
        </p:nvSpPr>
        <p:spPr>
          <a:xfrm>
            <a:off x="6719042" y="5663781"/>
            <a:ext cx="85683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마커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3ECC5-D523-099A-2788-08061C1CC1FB}"/>
              </a:ext>
            </a:extLst>
          </p:cNvPr>
          <p:cNvSpPr txBox="1"/>
          <p:nvPr/>
        </p:nvSpPr>
        <p:spPr>
          <a:xfrm>
            <a:off x="12256070" y="5662470"/>
            <a:ext cx="235131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상품의 정면 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9581D2-C8B1-1112-0370-A366CE99C114}"/>
              </a:ext>
            </a:extLst>
          </p:cNvPr>
          <p:cNvSpPr txBox="1"/>
          <p:nvPr/>
        </p:nvSpPr>
        <p:spPr>
          <a:xfrm>
            <a:off x="16153486" y="5629055"/>
            <a:ext cx="85683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마커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45E4E8D0-3B8B-7C85-38F7-9B173B5994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Algorithm – Overview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5E58C-0715-C5FA-0CD8-597AF249C3AD}"/>
              </a:ext>
            </a:extLst>
          </p:cNvPr>
          <p:cNvSpPr txBox="1"/>
          <p:nvPr/>
        </p:nvSpPr>
        <p:spPr>
          <a:xfrm>
            <a:off x="2035690" y="4411842"/>
            <a:ext cx="3117949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1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이미지를 불러옵니다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B7C72-4614-8C51-BEE0-08FFD8AFD40D}"/>
              </a:ext>
            </a:extLst>
          </p:cNvPr>
          <p:cNvSpPr txBox="1"/>
          <p:nvPr/>
        </p:nvSpPr>
        <p:spPr>
          <a:xfrm>
            <a:off x="7401089" y="4227176"/>
            <a:ext cx="3731332" cy="738664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2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이미지를  영역별로 나눠준 후 </a:t>
            </a:r>
            <a:r>
              <a:rPr lang="ko-KR" altLang="en-US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배경을 제거한다</a:t>
            </a:r>
            <a:r>
              <a:rPr lang="en-US" altLang="ko-KR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86CF49-01F4-DB36-AF66-F6B707B7BAA4}"/>
              </a:ext>
            </a:extLst>
          </p:cNvPr>
          <p:cNvSpPr txBox="1"/>
          <p:nvPr/>
        </p:nvSpPr>
        <p:spPr>
          <a:xfrm>
            <a:off x="13398368" y="4227176"/>
            <a:ext cx="2959906" cy="738664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3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 를 이진화 하고 외곽선을 검출한다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F62775-E5F8-1919-F8E5-887AEEEF014D}"/>
              </a:ext>
            </a:extLst>
          </p:cNvPr>
          <p:cNvSpPr txBox="1"/>
          <p:nvPr/>
        </p:nvSpPr>
        <p:spPr>
          <a:xfrm>
            <a:off x="2035690" y="7667496"/>
            <a:ext cx="3117949" cy="110799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4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.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Pixel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수 비교를 통해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cm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로 변환시켜 가로와 세로를 출력한다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9788398-F109-0ACF-36EB-500497C5C228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153639" y="4596508"/>
            <a:ext cx="2232000" cy="0"/>
          </a:xfrm>
          <a:prstGeom prst="straightConnector1">
            <a:avLst/>
          </a:prstGeom>
          <a:ln cap="flat">
            <a:headEnd w="lg" len="sm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9EAA80-AC94-C46F-94D4-E074E0A54968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11132421" y="4596508"/>
            <a:ext cx="226594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CF4B28D-8363-744F-72FF-6B9860C2A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56" y="2016263"/>
            <a:ext cx="3599084" cy="20244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8A47EC-EF78-9425-A744-214A3C5132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95081" y="2023836"/>
            <a:ext cx="1225291" cy="20676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6DBA97-4A7D-397D-3A09-E8E1CB0541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79" y="2016263"/>
            <a:ext cx="2481672" cy="20440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396307-A76B-533E-F11A-E1263976AB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76103" y="2016263"/>
            <a:ext cx="2491511" cy="2102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7A38B1-E21E-93FB-8BB9-A212E6C220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888" y="2039383"/>
            <a:ext cx="2491511" cy="2052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2A8FE2-FFF9-5C60-7935-277573E068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56" y="5240342"/>
            <a:ext cx="3599084" cy="202448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BF39C6-AC47-473F-5696-C3C847C1369C}"/>
              </a:ext>
            </a:extLst>
          </p:cNvPr>
          <p:cNvSpPr/>
          <p:nvPr/>
        </p:nvSpPr>
        <p:spPr>
          <a:xfrm>
            <a:off x="14179826" y="2584174"/>
            <a:ext cx="742122" cy="112643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664C6A-7D51-32A9-A76B-F5EC81E85C40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5153639" y="6509657"/>
            <a:ext cx="2232001" cy="166304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832448-E33D-6C00-769F-B94F1F51BEA8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>
          <a:xfrm>
            <a:off x="5153639" y="8221494"/>
            <a:ext cx="2231999" cy="93997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370347-5884-CF08-4A9C-3E87951A9A54}"/>
              </a:ext>
            </a:extLst>
          </p:cNvPr>
          <p:cNvSpPr txBox="1"/>
          <p:nvPr/>
        </p:nvSpPr>
        <p:spPr>
          <a:xfrm>
            <a:off x="7385640" y="5770993"/>
            <a:ext cx="3117948" cy="1477328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5-1.</a:t>
            </a:r>
            <a:r>
              <a:rPr lang="en-US" altLang="ko-KR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직육면체</a:t>
            </a:r>
            <a:r>
              <a:rPr lang="en-US" altLang="ko-KR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정면과 상면의 이미지에서 가로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,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세로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,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높이를 산출한다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7BD948-4872-2C5B-E26C-EA48C6373866}"/>
              </a:ext>
            </a:extLst>
          </p:cNvPr>
          <p:cNvSpPr txBox="1"/>
          <p:nvPr/>
        </p:nvSpPr>
        <p:spPr>
          <a:xfrm>
            <a:off x="7385638" y="8422805"/>
            <a:ext cx="3117949" cy="1477328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5-2.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원기둥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이미지의 가로를 기준으로 원주</a:t>
            </a:r>
            <a:r>
              <a:rPr lang="en-US" altLang="ko-KR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지름</a:t>
            </a:r>
            <a:r>
              <a:rPr lang="en-US" altLang="ko-KR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세로를 산출한다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98205F1-02CF-5BFA-19A8-8D8E94E9EE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59" y="5143500"/>
            <a:ext cx="2061510" cy="27486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F8E6477-1845-4EF1-4E04-2FB95F339D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369" y="5143500"/>
            <a:ext cx="2061510" cy="274868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85C4C74-0733-8F71-8191-2FD23ECA20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745" y="8358897"/>
            <a:ext cx="2919247" cy="16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605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45E4E8D0-3B8B-7C85-38F7-9B173B5994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Algorithm – </a:t>
            </a:r>
            <a:r>
              <a:rPr 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Rembg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C2430A-5F2F-43CE-1B62-9245174AF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5" y="1754970"/>
            <a:ext cx="7380343" cy="7911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2A637A-A318-8F8D-CD42-4BE8A199D808}"/>
              </a:ext>
            </a:extLst>
          </p:cNvPr>
          <p:cNvSpPr txBox="1"/>
          <p:nvPr/>
        </p:nvSpPr>
        <p:spPr>
          <a:xfrm>
            <a:off x="9006114" y="1542514"/>
            <a:ext cx="9281886" cy="72019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600" b="1" dirty="0" err="1">
                <a:solidFill>
                  <a:srgbClr val="1D1C1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R</a:t>
            </a:r>
            <a:r>
              <a:rPr lang="en-US" altLang="ko-KR" sz="2600" b="1" i="0" dirty="0" err="1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embg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는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U2net(u square net)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이라는 딥러닝 모델을 사용하여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물체를 제외한 배경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을 지워줍니다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0" i="0" dirty="0">
              <a:solidFill>
                <a:srgbClr val="1D1C1D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U2net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의 기본 구조는 </a:t>
            </a:r>
            <a:r>
              <a:rPr lang="en-US" altLang="ko-KR" sz="2600" b="1" i="0" dirty="0" err="1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Unet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과 유사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하지만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이름 에서도 어느 정도 유추 가능한 것처럼 </a:t>
            </a:r>
            <a:r>
              <a:rPr lang="en-US" altLang="ko-KR" sz="2600" b="0" i="0" dirty="0" err="1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Unet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을 이중으로 사용한 모델</a:t>
            </a:r>
            <a:r>
              <a:rPr lang="ko-KR" altLang="en-US" sz="2600" dirty="0">
                <a:solidFill>
                  <a:srgbClr val="1D1C1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입니다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 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0" i="0" dirty="0">
              <a:solidFill>
                <a:srgbClr val="1D1C1D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U2net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은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각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layer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가 </a:t>
            </a:r>
            <a:r>
              <a:rPr lang="en-US" altLang="ko-KR" sz="2600" b="1" i="0" dirty="0" err="1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Unet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의 형태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로 되어 있으며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U2net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의 전체적인 구조 또한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자형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을 띄고 있습니다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 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0" i="0" dirty="0">
              <a:solidFill>
                <a:srgbClr val="1D1C1D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다만 </a:t>
            </a:r>
            <a:r>
              <a:rPr lang="en-US" altLang="ko-KR" sz="2600" b="1" i="0" dirty="0" err="1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Unet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과 다른 점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은 </a:t>
            </a:r>
            <a:r>
              <a:rPr lang="en-US" altLang="ko-KR" sz="2600" b="0" i="0" dirty="0" err="1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upsampling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과정에서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각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layer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에서 만들어진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들을 최종적으로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합쳐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en-US" altLang="ko-KR" sz="2600" b="0" i="0" dirty="0" err="1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Unet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보다 더욱 정밀한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segmentation map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을 제공해 줍니다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  <a:endParaRPr kumimoji="0" lang="ko-KR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B874C-3F61-78B2-EDE6-95D9DF9464CB}"/>
              </a:ext>
            </a:extLst>
          </p:cNvPr>
          <p:cNvSpPr txBox="1"/>
          <p:nvPr/>
        </p:nvSpPr>
        <p:spPr>
          <a:xfrm>
            <a:off x="3773715" y="9768040"/>
            <a:ext cx="354148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Rembg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작동 원리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0311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45E4E8D0-3B8B-7C85-38F7-9B173B5994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Algorithm –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이미지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crop 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2EDC9-6587-8EA1-F7D8-AA0D964B8EDC}"/>
              </a:ext>
            </a:extLst>
          </p:cNvPr>
          <p:cNvSpPr txBox="1"/>
          <p:nvPr/>
        </p:nvSpPr>
        <p:spPr>
          <a:xfrm>
            <a:off x="7874000" y="3204507"/>
            <a:ext cx="9797143" cy="4201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이미지의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세로길이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가로길이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en-US" altLang="ko-KR" sz="2600" b="0" i="0" dirty="0" err="1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rgb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값을 받아온 후 세로길이와 가로길이를 곱하여 이미지 전체의 크기를 </a:t>
            </a:r>
            <a:r>
              <a:rPr lang="ko-KR" altLang="en-US" sz="2600" dirty="0">
                <a:solidFill>
                  <a:srgbClr val="1D1C1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구하고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세로길이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가로길이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전체 크기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를 반환해줍니다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 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600" b="0" i="0" dirty="0">
              <a:solidFill>
                <a:srgbClr val="1D1C1D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 의 가로 길이를 조정하여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사물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 놓여질 영역은 가로 길이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이미지의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2/3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지점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까지로 지정하고 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마커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가 놓여질 영역은 </a:t>
            </a:r>
            <a:r>
              <a:rPr lang="en-US" altLang="ko-KR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2/3</a:t>
            </a:r>
            <a:r>
              <a:rPr lang="ko-KR" altLang="en-US" sz="2600" b="1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지점부터 끝 지점 </a:t>
            </a:r>
            <a:r>
              <a:rPr lang="ko-KR" altLang="en-US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까지로 지정하여 줍니다</a:t>
            </a:r>
            <a:r>
              <a:rPr lang="en-US" altLang="ko-KR" sz="26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  <a:endParaRPr kumimoji="0" lang="ko-KR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BDF995-03DD-BFE0-EF77-5182DD8EF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" y="1695686"/>
            <a:ext cx="6606540" cy="37161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3E7D00-2DA4-7EB5-EA09-D05549522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069205" y="5916481"/>
            <a:ext cx="2154192" cy="36351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61CD53-45CF-19CE-2C48-C118E72CB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6" y="5916482"/>
            <a:ext cx="4413529" cy="3635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8E32B-C44B-3016-628A-8571AA20AEEA}"/>
              </a:ext>
            </a:extLst>
          </p:cNvPr>
          <p:cNvSpPr txBox="1"/>
          <p:nvPr/>
        </p:nvSpPr>
        <p:spPr>
          <a:xfrm>
            <a:off x="3210133" y="5525673"/>
            <a:ext cx="21541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원본 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16303C-E85F-3A44-529E-6B61B83F64C7}"/>
              </a:ext>
            </a:extLst>
          </p:cNvPr>
          <p:cNvSpPr txBox="1"/>
          <p:nvPr/>
        </p:nvSpPr>
        <p:spPr>
          <a:xfrm>
            <a:off x="1357908" y="9717478"/>
            <a:ext cx="288834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2/3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의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crop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된 상품 이미지 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1D82B-378F-8E09-6FC1-BFEC31AE26B1}"/>
              </a:ext>
            </a:extLst>
          </p:cNvPr>
          <p:cNvSpPr txBox="1"/>
          <p:nvPr/>
        </p:nvSpPr>
        <p:spPr>
          <a:xfrm>
            <a:off x="5101921" y="9717478"/>
            <a:ext cx="212147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1/3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의 마커 이미지</a:t>
            </a:r>
          </a:p>
        </p:txBody>
      </p:sp>
    </p:spTree>
    <p:extLst>
      <p:ext uri="{BB962C8B-B14F-4D97-AF65-F5344CB8AC3E}">
        <p14:creationId xmlns:p14="http://schemas.microsoft.com/office/powerpoint/2010/main" val="97782744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45E4E8D0-3B8B-7C85-38F7-9B173B5994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Algorithm –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외곽선 검출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09193-1F30-DFAB-B565-0D50B2CFAA98}"/>
              </a:ext>
            </a:extLst>
          </p:cNvPr>
          <p:cNvSpPr txBox="1"/>
          <p:nvPr/>
        </p:nvSpPr>
        <p:spPr>
          <a:xfrm>
            <a:off x="7382092" y="2577552"/>
            <a:ext cx="10406743" cy="5401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2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Rembg</a:t>
            </a:r>
            <a:r>
              <a:rPr kumimoji="0" lang="ko-KR" alt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를 통해 배경 이미지가 제거된 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이미지를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이미지 이진화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를 처리를 하였습니다</a:t>
            </a:r>
            <a:endParaRPr lang="en-US" altLang="ko-KR" sz="2600" dirty="0"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thresholding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을 적용할 영역 사이즈를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외곽선을 더 뚜렷하게 표현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해줄 수 있는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 </a:t>
            </a:r>
            <a:r>
              <a:rPr lang="en-US" altLang="ko-KR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31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로 지정을 하였습니다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 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높아질수록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노이즈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가 많아지기 때문에 </a:t>
            </a:r>
            <a:r>
              <a:rPr lang="en-US" altLang="ko-KR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31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을 최적의 크기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로 정했습니다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평균이나 가중평균에서 차감할 값으로는 많이 쓰이는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5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로 지정하였습니다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이진화 처리를 한 후에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OpenCV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의 </a:t>
            </a:r>
            <a:r>
              <a:rPr lang="en-US" altLang="ko-KR" sz="2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findContours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를 통해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외곽선을 검출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하였고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리스트에 넣어준 후 외곽선 중 </a:t>
            </a:r>
            <a:r>
              <a:rPr lang="ko-KR" altLang="en-US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값이 제일 큰 외곽선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을 리스트에서 가져왔습니다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.</a:t>
            </a:r>
            <a:endParaRPr kumimoji="0" lang="ko-KR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18CF78-91FE-F31E-2CF3-DDE0A1B14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9278" y="5578374"/>
            <a:ext cx="4854021" cy="409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188CDE-C83C-F7EC-F9AE-7BAF67E38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89" y="1550974"/>
            <a:ext cx="2927072" cy="29270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521A5A-8B72-244E-26FE-606A32A68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7" y="1508301"/>
            <a:ext cx="2927072" cy="2927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4C2584-85B5-7C9D-B985-D894D452DB41}"/>
              </a:ext>
            </a:extLst>
          </p:cNvPr>
          <p:cNvSpPr txBox="1"/>
          <p:nvPr/>
        </p:nvSpPr>
        <p:spPr>
          <a:xfrm>
            <a:off x="1856867" y="4394851"/>
            <a:ext cx="129177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Blocksize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 11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0C149-36CB-D48D-2E8B-7CE56A31F1F0}"/>
              </a:ext>
            </a:extLst>
          </p:cNvPr>
          <p:cNvSpPr txBox="1"/>
          <p:nvPr/>
        </p:nvSpPr>
        <p:spPr>
          <a:xfrm>
            <a:off x="4783939" y="4400849"/>
            <a:ext cx="129177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Blocksize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3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1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ADB62-08A7-C43A-EABA-7477B0E30B90}"/>
              </a:ext>
            </a:extLst>
          </p:cNvPr>
          <p:cNvSpPr txBox="1"/>
          <p:nvPr/>
        </p:nvSpPr>
        <p:spPr>
          <a:xfrm>
            <a:off x="2283878" y="9767811"/>
            <a:ext cx="379183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  <a:sym typeface="Arial"/>
              </a:rPr>
              <a:t>R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embg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이진화 처리후의 이미지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2870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1373</Words>
  <Application>Microsoft Office PowerPoint</Application>
  <PresentationFormat>사용자 지정</PresentationFormat>
  <Paragraphs>340</Paragraphs>
  <Slides>26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Noto Sans KR Medium</vt:lpstr>
      <vt:lpstr>배달의민족 도현 OTF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Goal</vt:lpstr>
      <vt:lpstr>PowerPoint 프레젠테이션</vt:lpstr>
      <vt:lpstr>Algorithm – Overview</vt:lpstr>
      <vt:lpstr>Algorithm – Rembg</vt:lpstr>
      <vt:lpstr>Algorithm – 이미지 crop </vt:lpstr>
      <vt:lpstr>Algorithm – 외곽선 검출</vt:lpstr>
      <vt:lpstr>Algorithm – minAreaRect의 Angle</vt:lpstr>
      <vt:lpstr>Algorithm – Aruco 마커 detect 및 Pixel to cm 변환</vt:lpstr>
      <vt:lpstr>Result - 직육면체</vt:lpstr>
      <vt:lpstr>Result</vt:lpstr>
      <vt:lpstr>Result - 원기둥</vt:lpstr>
      <vt:lpstr>Result</vt:lpstr>
      <vt:lpstr>PowerPoint 프레젠테이션</vt:lpstr>
      <vt:lpstr>PowerPoint 프레젠테이션</vt:lpstr>
      <vt:lpstr>제약조건</vt:lpstr>
      <vt:lpstr>보완 및 업데이트 아이디어</vt:lpstr>
      <vt:lpstr>PowerPoint 프레젠테이션</vt:lpstr>
      <vt:lpstr>Appendix1 - Initial code results</vt:lpstr>
      <vt:lpstr>Appendix1 – Initial code result images</vt:lpstr>
      <vt:lpstr>Appendix2 - Initial problems</vt:lpstr>
      <vt:lpstr>Appendix2 – Problem1</vt:lpstr>
      <vt:lpstr>Appendix2 – Problem2</vt:lpstr>
      <vt:lpstr>Appendix2 – Problem3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Jay</cp:lastModifiedBy>
  <cp:revision>74</cp:revision>
  <dcterms:modified xsi:type="dcterms:W3CDTF">2022-10-23T08:58:12Z</dcterms:modified>
</cp:coreProperties>
</file>